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73" r:id="rId4"/>
    <p:sldId id="279" r:id="rId5"/>
    <p:sldId id="276" r:id="rId6"/>
    <p:sldId id="280" r:id="rId7"/>
    <p:sldId id="282" r:id="rId8"/>
    <p:sldId id="281" r:id="rId9"/>
    <p:sldId id="275" r:id="rId10"/>
    <p:sldId id="283" r:id="rId11"/>
    <p:sldId id="277" r:id="rId12"/>
    <p:sldId id="272" r:id="rId13"/>
  </p:sldIdLst>
  <p:sldSz cx="24380825" cy="13714413"/>
  <p:notesSz cx="6858000" cy="9144000"/>
  <p:defaultTextStyle>
    <a:defPPr>
      <a:defRPr lang="en-US"/>
    </a:defPPr>
    <a:lvl1pPr marL="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6" autoAdjust="0"/>
  </p:normalViewPr>
  <p:slideViewPr>
    <p:cSldViewPr snapToGrid="0">
      <p:cViewPr varScale="1">
        <p:scale>
          <a:sx n="53" d="100"/>
          <a:sy n="53" d="100"/>
        </p:scale>
        <p:origin x="114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288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57144-1CBB-4515-B696-16F63A0D6277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259D-87B2-48A8-8896-0559A1CBD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6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dk2"/>
                </a:solidFill>
              </a:defRPr>
            </a:lvl1pPr>
          </a:lstStyle>
          <a:p>
            <a:fld id="{D5906656-A9BE-4917-BFD7-16C60DDEE872}" type="datetime1">
              <a:rPr lang="nb-NO" smtClean="0"/>
              <a:t>14.06.2021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4380825" cy="241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59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1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33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smtClean="0"/>
              <a:t>Click to add text</a:t>
            </a:r>
          </a:p>
          <a:p>
            <a:pPr lvl="1"/>
            <a:r>
              <a:rPr lang="nb-NO" dirty="0" smtClean="0"/>
              <a:t>Second level</a:t>
            </a:r>
          </a:p>
          <a:p>
            <a:pPr lvl="2"/>
            <a:r>
              <a:rPr lang="nb-NO" dirty="0" smtClean="0"/>
              <a:t>Third level</a:t>
            </a:r>
          </a:p>
          <a:p>
            <a:pPr lvl="3"/>
            <a:r>
              <a:rPr lang="nb-NO" dirty="0" smtClean="0"/>
              <a:t>Fourth level</a:t>
            </a:r>
          </a:p>
          <a:p>
            <a:pPr lvl="4"/>
            <a:r>
              <a:rPr lang="nb-NO" dirty="0" smtClean="0"/>
              <a:t>Fifth level</a:t>
            </a:r>
            <a:endParaRPr lang="nb-NO" dirty="0"/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680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smtClean="0"/>
              <a:t>Click to add text</a:t>
            </a:r>
          </a:p>
          <a:p>
            <a:pPr lvl="1"/>
            <a:r>
              <a:rPr lang="nb-NO" dirty="0" smtClean="0"/>
              <a:t>Second level</a:t>
            </a:r>
          </a:p>
          <a:p>
            <a:pPr lvl="2"/>
            <a:r>
              <a:rPr lang="nb-NO" dirty="0" smtClean="0"/>
              <a:t>Third level</a:t>
            </a:r>
          </a:p>
          <a:p>
            <a:pPr lvl="3"/>
            <a:r>
              <a:rPr lang="nb-NO" dirty="0" smtClean="0"/>
              <a:t>Fourth level</a:t>
            </a:r>
          </a:p>
          <a:p>
            <a:pPr lvl="4"/>
            <a:r>
              <a:rPr lang="nb-NO" dirty="0" smtClean="0"/>
              <a:t>Fifth level</a:t>
            </a:r>
            <a:endParaRPr lang="nb-NO" dirty="0"/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62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smtClean="0"/>
              <a:t>Click to add text</a:t>
            </a:r>
          </a:p>
          <a:p>
            <a:pPr lvl="1"/>
            <a:r>
              <a:rPr lang="nb-NO" dirty="0" smtClean="0"/>
              <a:t>Second level</a:t>
            </a:r>
          </a:p>
          <a:p>
            <a:pPr lvl="2"/>
            <a:r>
              <a:rPr lang="nb-NO" dirty="0" smtClean="0"/>
              <a:t>Third level</a:t>
            </a:r>
          </a:p>
          <a:p>
            <a:pPr lvl="3"/>
            <a:r>
              <a:rPr lang="nb-NO" dirty="0" smtClean="0"/>
              <a:t>Fourth level</a:t>
            </a:r>
          </a:p>
          <a:p>
            <a:pPr lvl="4"/>
            <a:r>
              <a:rPr lang="nb-NO" dirty="0" smtClean="0"/>
              <a:t>Fifth level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58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smtClean="0"/>
              <a:t>Click to add text</a:t>
            </a:r>
          </a:p>
          <a:p>
            <a:pPr lvl="1"/>
            <a:r>
              <a:rPr lang="nb-NO" dirty="0" smtClean="0"/>
              <a:t>Second level</a:t>
            </a:r>
          </a:p>
          <a:p>
            <a:pPr lvl="2"/>
            <a:r>
              <a:rPr lang="nb-NO" dirty="0" smtClean="0"/>
              <a:t>Third level</a:t>
            </a:r>
          </a:p>
          <a:p>
            <a:pPr lvl="3"/>
            <a:r>
              <a:rPr lang="nb-NO" dirty="0" smtClean="0"/>
              <a:t>Fourth level</a:t>
            </a:r>
          </a:p>
          <a:p>
            <a:pPr lvl="4"/>
            <a:r>
              <a:rPr lang="nb-NO" dirty="0" smtClean="0"/>
              <a:t>Fifth level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945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04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27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4380825" cy="2523415"/>
          </a:xfrm>
          <a:prstGeom prst="rect">
            <a:avLst/>
          </a:prstGeom>
        </p:spPr>
      </p:pic>
      <p:sp>
        <p:nvSpPr>
          <p:cNvPr id="19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4" y="5161524"/>
            <a:ext cx="18332193" cy="215423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914263" indent="0">
              <a:buNone/>
              <a:defRPr b="1">
                <a:solidFill>
                  <a:schemeClr val="bg1"/>
                </a:solidFill>
              </a:defRPr>
            </a:lvl2pPr>
            <a:lvl3pPr marL="1828526" indent="0">
              <a:buNone/>
              <a:defRPr b="1">
                <a:solidFill>
                  <a:schemeClr val="bg1"/>
                </a:solidFill>
              </a:defRPr>
            </a:lvl3pPr>
            <a:lvl4pPr marL="2742789" indent="0">
              <a:buNone/>
              <a:defRPr b="1">
                <a:solidFill>
                  <a:schemeClr val="bg1"/>
                </a:solidFill>
              </a:defRPr>
            </a:lvl4pPr>
            <a:lvl5pPr marL="365705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20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3543261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341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691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3543261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24380825" cy="2523415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4" y="5161524"/>
            <a:ext cx="18332193" cy="215423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914263" indent="0">
              <a:buNone/>
              <a:defRPr b="1">
                <a:solidFill>
                  <a:schemeClr val="bg1"/>
                </a:solidFill>
              </a:defRPr>
            </a:lvl2pPr>
            <a:lvl3pPr marL="1828526" indent="0">
              <a:buNone/>
              <a:defRPr b="1">
                <a:solidFill>
                  <a:schemeClr val="bg1"/>
                </a:solidFill>
              </a:defRPr>
            </a:lvl3pPr>
            <a:lvl4pPr marL="2742789" indent="0">
              <a:buNone/>
              <a:defRPr b="1">
                <a:solidFill>
                  <a:schemeClr val="bg1"/>
                </a:solidFill>
              </a:defRPr>
            </a:lvl4pPr>
            <a:lvl5pPr marL="365705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864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- light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613656"/>
            <a:ext cx="3985698" cy="553998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fld id="{D5906656-A9BE-4917-BFD7-16C60DDEE872}" type="datetime1">
              <a:rPr lang="nb-NO" smtClean="0"/>
              <a:pPr/>
              <a:t>14.06.2021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9" name="Bild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4380825" cy="252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7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CE0F4C-C41B-4B98-811D-9980F86B87F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6060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hoto background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fld id="{35900153-C3D1-4B62-A437-E57CAB8AEB13}" type="datetime1">
              <a:rPr lang="nb-NO" smtClean="0"/>
              <a:t>14.06.2021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24380825" cy="252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7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smtClean="0"/>
              <a:t>Click to add text</a:t>
            </a:r>
          </a:p>
          <a:p>
            <a:pPr lvl="1"/>
            <a:r>
              <a:rPr lang="nb-NO" dirty="0" smtClean="0"/>
              <a:t>Second level</a:t>
            </a:r>
          </a:p>
          <a:p>
            <a:pPr lvl="2"/>
            <a:r>
              <a:rPr lang="nb-NO" dirty="0" smtClean="0"/>
              <a:t>Third level</a:t>
            </a:r>
          </a:p>
          <a:p>
            <a:pPr lvl="3"/>
            <a:r>
              <a:rPr lang="nb-NO" dirty="0" smtClean="0"/>
              <a:t>Fourth level</a:t>
            </a:r>
          </a:p>
          <a:p>
            <a:pPr lvl="4"/>
            <a:r>
              <a:rPr lang="nb-NO" dirty="0" smtClean="0"/>
              <a:t>Fifth level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579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smtClean="0"/>
              <a:t>Click to add text</a:t>
            </a:r>
          </a:p>
          <a:p>
            <a:pPr lvl="1"/>
            <a:r>
              <a:rPr lang="nb-NO" dirty="0" smtClean="0"/>
              <a:t>Second level</a:t>
            </a:r>
          </a:p>
          <a:p>
            <a:pPr lvl="2"/>
            <a:r>
              <a:rPr lang="nb-NO" dirty="0" smtClean="0"/>
              <a:t>Third level</a:t>
            </a:r>
          </a:p>
          <a:p>
            <a:pPr lvl="3"/>
            <a:r>
              <a:rPr lang="nb-NO" dirty="0" smtClean="0"/>
              <a:t>Fourth level</a:t>
            </a:r>
          </a:p>
          <a:p>
            <a:pPr lvl="4"/>
            <a:r>
              <a:rPr lang="nb-NO" dirty="0" smtClean="0"/>
              <a:t>Fifth level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428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smtClean="0"/>
              <a:t>Click to add text</a:t>
            </a:r>
          </a:p>
          <a:p>
            <a:pPr lvl="1"/>
            <a:r>
              <a:rPr lang="nb-NO" dirty="0" smtClean="0"/>
              <a:t>Second level</a:t>
            </a:r>
          </a:p>
          <a:p>
            <a:pPr lvl="2"/>
            <a:r>
              <a:rPr lang="nb-NO" dirty="0" smtClean="0"/>
              <a:t>Third level</a:t>
            </a:r>
          </a:p>
          <a:p>
            <a:pPr lvl="3"/>
            <a:r>
              <a:rPr lang="nb-NO" dirty="0" smtClean="0"/>
              <a:t>Fourth level</a:t>
            </a:r>
          </a:p>
          <a:p>
            <a:pPr lvl="4"/>
            <a:r>
              <a:rPr lang="nb-NO" dirty="0" smtClean="0"/>
              <a:t>Fifth level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02060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70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smtClean="0"/>
              <a:t>Click to add text</a:t>
            </a:r>
          </a:p>
          <a:p>
            <a:pPr lvl="1"/>
            <a:r>
              <a:rPr lang="nb-NO" dirty="0" smtClean="0"/>
              <a:t>Second level</a:t>
            </a:r>
          </a:p>
          <a:p>
            <a:pPr lvl="2"/>
            <a:r>
              <a:rPr lang="nb-NO" dirty="0" smtClean="0"/>
              <a:t>Third level</a:t>
            </a:r>
          </a:p>
          <a:p>
            <a:pPr lvl="3"/>
            <a:r>
              <a:rPr lang="nb-NO" dirty="0" smtClean="0"/>
              <a:t>Fourth level</a:t>
            </a:r>
          </a:p>
          <a:p>
            <a:pPr lvl="4"/>
            <a:r>
              <a:rPr lang="nb-NO" dirty="0" smtClean="0"/>
              <a:t>Fifth level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74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smtClean="0"/>
              <a:t>Click to add text</a:t>
            </a:r>
          </a:p>
          <a:p>
            <a:pPr lvl="1"/>
            <a:r>
              <a:rPr lang="nb-NO" dirty="0" smtClean="0"/>
              <a:t>Second level</a:t>
            </a:r>
          </a:p>
          <a:p>
            <a:pPr lvl="2"/>
            <a:r>
              <a:rPr lang="nb-NO" dirty="0" smtClean="0"/>
              <a:t>Third level</a:t>
            </a:r>
          </a:p>
          <a:p>
            <a:pPr lvl="3"/>
            <a:r>
              <a:rPr lang="nb-NO" dirty="0" smtClean="0"/>
              <a:t>Fourth level</a:t>
            </a:r>
          </a:p>
          <a:p>
            <a:pPr lvl="4"/>
            <a:r>
              <a:rPr lang="nb-NO" dirty="0" smtClean="0"/>
              <a:t>Fifth level</a:t>
            </a:r>
            <a:endParaRPr lang="nb-NO" dirty="0"/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736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/>
          <a:p>
            <a:pPr lvl="0"/>
            <a:r>
              <a:rPr lang="nb-NO" dirty="0" smtClean="0"/>
              <a:t>Click to add text</a:t>
            </a:r>
          </a:p>
          <a:p>
            <a:pPr lvl="1"/>
            <a:r>
              <a:rPr lang="nb-NO" dirty="0" smtClean="0"/>
              <a:t>Second level</a:t>
            </a:r>
          </a:p>
          <a:p>
            <a:pPr lvl="2"/>
            <a:r>
              <a:rPr lang="nb-NO" dirty="0" smtClean="0"/>
              <a:t>Third level</a:t>
            </a:r>
          </a:p>
          <a:p>
            <a:pPr lvl="3"/>
            <a:r>
              <a:rPr lang="nb-NO" dirty="0" smtClean="0"/>
              <a:t>Fourth level</a:t>
            </a:r>
          </a:p>
          <a:p>
            <a:pPr lvl="4"/>
            <a:r>
              <a:rPr lang="nb-NO" dirty="0" smtClean="0"/>
              <a:t>Fifth level</a:t>
            </a:r>
            <a:endParaRPr lang="nb-NO" dirty="0"/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33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386" y="2647950"/>
            <a:ext cx="21861705" cy="96315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 smtClean="0"/>
              <a:t>Second level</a:t>
            </a:r>
            <a:endParaRPr lang="nb-NO" dirty="0"/>
          </a:p>
          <a:p>
            <a:pPr lvl="2"/>
            <a:r>
              <a:rPr lang="nb-NO" dirty="0" smtClean="0"/>
              <a:t>Third level</a:t>
            </a:r>
            <a:endParaRPr lang="nb-NO" dirty="0"/>
          </a:p>
          <a:p>
            <a:pPr lvl="3"/>
            <a:r>
              <a:rPr lang="nb-NO" dirty="0" smtClean="0"/>
              <a:t>Fourth level</a:t>
            </a:r>
            <a:endParaRPr lang="nb-NO" dirty="0"/>
          </a:p>
          <a:p>
            <a:pPr lvl="4"/>
            <a:r>
              <a:rPr lang="nb-NO" dirty="0" smtClean="0"/>
              <a:t>Fifth level</a:t>
            </a:r>
            <a:endParaRPr lang="nb-NO" dirty="0"/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6" r:id="rId3"/>
    <p:sldLayoutId id="2147483650" r:id="rId4"/>
    <p:sldLayoutId id="2147483664" r:id="rId5"/>
    <p:sldLayoutId id="2147483657" r:id="rId6"/>
    <p:sldLayoutId id="2147483665" r:id="rId7"/>
    <p:sldLayoutId id="2147483658" r:id="rId8"/>
    <p:sldLayoutId id="2147483666" r:id="rId9"/>
    <p:sldLayoutId id="2147483659" r:id="rId10"/>
    <p:sldLayoutId id="2147483660" r:id="rId11"/>
    <p:sldLayoutId id="2147483667" r:id="rId12"/>
    <p:sldLayoutId id="2147483661" r:id="rId13"/>
    <p:sldLayoutId id="2147483668" r:id="rId14"/>
    <p:sldLayoutId id="2147483651" r:id="rId15"/>
    <p:sldLayoutId id="2147483669" r:id="rId16"/>
    <p:sldLayoutId id="2147483670" r:id="rId17"/>
    <p:sldLayoutId id="2147483654" r:id="rId18"/>
    <p:sldLayoutId id="2147483663" r:id="rId19"/>
    <p:sldLayoutId id="2147483686" r:id="rId20"/>
  </p:sldLayoutIdLst>
  <p:hf sldNum="0" hdr="0" ftr="0"/>
  <p:txStyles>
    <p:titleStyle>
      <a:lvl1pPr algn="l" defTabSz="1828526" rtl="0" eaLnBrk="1" latinLnBrk="0" hangingPunct="1">
        <a:lnSpc>
          <a:spcPct val="100000"/>
        </a:lnSpc>
        <a:spcBef>
          <a:spcPct val="0"/>
        </a:spcBef>
        <a:buNone/>
        <a:defRPr sz="7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828526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1pPr>
      <a:lvl2pPr marL="1371394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dk2"/>
          </a:solidFill>
          <a:latin typeface="+mn-lt"/>
          <a:ea typeface="+mn-ea"/>
          <a:cs typeface="+mn-cs"/>
        </a:defRPr>
      </a:lvl2pPr>
      <a:lvl3pPr marL="2285657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dk2"/>
          </a:solidFill>
          <a:latin typeface="+mn-lt"/>
          <a:ea typeface="+mn-ea"/>
          <a:cs typeface="+mn-cs"/>
        </a:defRPr>
      </a:lvl3pPr>
      <a:lvl4pPr marL="3199920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4pPr>
      <a:lvl5pPr marL="4114183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5pPr>
      <a:lvl6pPr marL="5028446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708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971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1234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6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526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789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7051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314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577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84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410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1260157" y="5151221"/>
            <a:ext cx="18332511" cy="3693319"/>
          </a:xfrm>
        </p:spPr>
        <p:txBody>
          <a:bodyPr/>
          <a:lstStyle/>
          <a:p>
            <a:pPr algn="ctr"/>
            <a:r>
              <a:rPr lang="pl-PL" altLang="pl-PL" dirty="0" err="1"/>
              <a:t>Photocatalytic</a:t>
            </a:r>
            <a:r>
              <a:rPr lang="pl-PL" altLang="pl-PL" dirty="0"/>
              <a:t> and </a:t>
            </a:r>
            <a:r>
              <a:rPr lang="pl-PL" altLang="pl-PL" dirty="0" err="1"/>
              <a:t>photoelectrochemical</a:t>
            </a:r>
            <a:r>
              <a:rPr lang="pl-PL" altLang="pl-PL" dirty="0"/>
              <a:t> </a:t>
            </a:r>
            <a:r>
              <a:rPr lang="pl-PL" altLang="pl-PL" dirty="0" err="1"/>
              <a:t>carbon</a:t>
            </a:r>
            <a:r>
              <a:rPr lang="pl-PL" altLang="pl-PL" dirty="0"/>
              <a:t> </a:t>
            </a:r>
            <a:r>
              <a:rPr lang="pl-PL" altLang="pl-PL" dirty="0" err="1"/>
              <a:t>dioxide</a:t>
            </a:r>
            <a:r>
              <a:rPr lang="pl-PL" altLang="pl-PL" dirty="0"/>
              <a:t> </a:t>
            </a:r>
            <a:r>
              <a:rPr lang="pl-PL" altLang="pl-PL" dirty="0" err="1"/>
              <a:t>reduction</a:t>
            </a:r>
            <a:r>
              <a:rPr lang="pl-PL" altLang="pl-PL" dirty="0"/>
              <a:t> </a:t>
            </a:r>
            <a:r>
              <a:rPr lang="pl-PL" altLang="pl-PL" dirty="0" smtClean="0"/>
              <a:t>(</a:t>
            </a:r>
            <a:r>
              <a:rPr lang="pl-PL" altLang="pl-PL" dirty="0" err="1" smtClean="0"/>
              <a:t>PhotoRed</a:t>
            </a:r>
            <a:r>
              <a:rPr lang="pl-PL" altLang="pl-PL" dirty="0" smtClean="0"/>
              <a:t>)</a:t>
            </a:r>
            <a:endParaRPr lang="pl-PL" altLang="pl-PL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 smtClean="0"/>
              <a:t>14/06/2021</a:t>
            </a:r>
            <a:endParaRPr lang="en-GB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1260157" y="12439828"/>
            <a:ext cx="4220063" cy="461665"/>
          </a:xfrm>
        </p:spPr>
        <p:txBody>
          <a:bodyPr/>
          <a:lstStyle/>
          <a:p>
            <a:r>
              <a:rPr lang="pl-PL" dirty="0" smtClean="0"/>
              <a:t>Urszula NARKIEWICZ</a:t>
            </a:r>
            <a:endParaRPr lang="en-GB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5"/>
          </p:nvPr>
        </p:nvSpPr>
        <p:spPr>
          <a:xfrm>
            <a:off x="10426412" y="12198157"/>
            <a:ext cx="6767125" cy="923330"/>
          </a:xfrm>
        </p:spPr>
        <p:txBody>
          <a:bodyPr/>
          <a:lstStyle/>
          <a:p>
            <a:r>
              <a:rPr lang="pl-PL" dirty="0" smtClean="0"/>
              <a:t>West </a:t>
            </a:r>
            <a:r>
              <a:rPr lang="pl-PL" dirty="0" err="1" smtClean="0"/>
              <a:t>Pomeranian</a:t>
            </a:r>
            <a:r>
              <a:rPr lang="pl-PL" dirty="0" smtClean="0"/>
              <a:t> University of Technology in Szczecin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1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Planned project outcomes </a:t>
            </a:r>
            <a:r>
              <a:rPr lang="en-GB" i="1" dirty="0" smtClean="0"/>
              <a:t>(long and short term) </a:t>
            </a:r>
            <a:endParaRPr lang="en-GB" i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err="1" smtClean="0"/>
              <a:t>Long</a:t>
            </a:r>
            <a:r>
              <a:rPr lang="pl-PL" dirty="0"/>
              <a:t>-</a:t>
            </a:r>
            <a:r>
              <a:rPr lang="pl-PL" dirty="0" smtClean="0"/>
              <a:t>term</a:t>
            </a:r>
            <a:endParaRPr lang="en-GB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PhotoRed</a:t>
            </a:r>
            <a:r>
              <a:rPr lang="pl-PL" dirty="0" smtClean="0"/>
              <a:t> </a:t>
            </a:r>
            <a:r>
              <a:rPr lang="pl-PL" dirty="0" err="1" smtClean="0"/>
              <a:t>addresses</a:t>
            </a:r>
            <a:r>
              <a:rPr lang="pl-PL" dirty="0" smtClean="0"/>
              <a:t> 2 </a:t>
            </a:r>
            <a:r>
              <a:rPr lang="pl-PL" dirty="0" err="1" smtClean="0"/>
              <a:t>important</a:t>
            </a:r>
            <a:r>
              <a:rPr lang="pl-PL" dirty="0" smtClean="0"/>
              <a:t> </a:t>
            </a:r>
            <a:r>
              <a:rPr lang="pl-PL" dirty="0" err="1" smtClean="0"/>
              <a:t>issues</a:t>
            </a:r>
            <a:r>
              <a:rPr lang="pl-PL" dirty="0" smtClean="0"/>
              <a:t>: </a:t>
            </a:r>
          </a:p>
          <a:p>
            <a:pPr lvl="1"/>
            <a:r>
              <a:rPr lang="en-US" dirty="0"/>
              <a:t>climate change </a:t>
            </a:r>
            <a:r>
              <a:rPr lang="en-US" dirty="0" smtClean="0"/>
              <a:t>mitigation</a:t>
            </a:r>
            <a:endParaRPr lang="pl-PL" dirty="0" smtClean="0"/>
          </a:p>
          <a:p>
            <a:pPr lvl="1"/>
            <a:r>
              <a:rPr lang="en-US" dirty="0" smtClean="0"/>
              <a:t>depletion </a:t>
            </a:r>
            <a:r>
              <a:rPr lang="en-US" dirty="0"/>
              <a:t>of energy </a:t>
            </a:r>
            <a:r>
              <a:rPr lang="en-US" dirty="0" smtClean="0"/>
              <a:t>resources</a:t>
            </a:r>
            <a:endParaRPr lang="pl-PL" dirty="0" smtClean="0"/>
          </a:p>
          <a:p>
            <a:r>
              <a:rPr lang="pl-PL" dirty="0" smtClean="0"/>
              <a:t>The </a:t>
            </a:r>
            <a:r>
              <a:rPr lang="pl-PL" dirty="0" err="1" smtClean="0"/>
              <a:t>long</a:t>
            </a:r>
            <a:r>
              <a:rPr lang="pl-PL" dirty="0"/>
              <a:t>-</a:t>
            </a:r>
            <a:r>
              <a:rPr lang="pl-PL" dirty="0" smtClean="0"/>
              <a:t>term </a:t>
            </a:r>
            <a:r>
              <a:rPr lang="pl-PL" dirty="0" err="1" smtClean="0"/>
              <a:t>outcomes</a:t>
            </a:r>
            <a:r>
              <a:rPr lang="pl-PL" dirty="0" smtClean="0"/>
              <a:t> of the </a:t>
            </a:r>
            <a:r>
              <a:rPr lang="pl-PL" dirty="0" err="1" smtClean="0"/>
              <a:t>project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:</a:t>
            </a:r>
          </a:p>
          <a:p>
            <a:r>
              <a:rPr lang="en-US" dirty="0"/>
              <a:t>the capture technology </a:t>
            </a:r>
            <a:r>
              <a:rPr lang="en-GB" dirty="0"/>
              <a:t>will provide a new and competitive mechanism for reducing anthropogenic CO</a:t>
            </a:r>
            <a:r>
              <a:rPr lang="en-GB" baseline="-25000" dirty="0"/>
              <a:t>2</a:t>
            </a:r>
            <a:r>
              <a:rPr lang="en-GB" dirty="0"/>
              <a:t> emissions and therefore contribute towards the societal goal of decreasing the rate of climate </a:t>
            </a:r>
            <a:r>
              <a:rPr lang="en-GB" dirty="0" smtClean="0"/>
              <a:t>change</a:t>
            </a:r>
            <a:endParaRPr lang="pl-PL" dirty="0" smtClean="0"/>
          </a:p>
          <a:p>
            <a:r>
              <a:rPr lang="en-GB" dirty="0" err="1" smtClean="0"/>
              <a:t>contribut</a:t>
            </a:r>
            <a:r>
              <a:rPr lang="pl-PL" dirty="0" err="1" smtClean="0"/>
              <a:t>ion</a:t>
            </a:r>
            <a:r>
              <a:rPr lang="en-GB" dirty="0" smtClean="0"/>
              <a:t> </a:t>
            </a:r>
            <a:r>
              <a:rPr lang="en-GB" dirty="0"/>
              <a:t>to closing the carbon cycle by providing  novel approach for utilising captured CO</a:t>
            </a:r>
            <a:r>
              <a:rPr lang="en-GB" baseline="-25000" dirty="0"/>
              <a:t>2</a:t>
            </a:r>
            <a:r>
              <a:rPr lang="en-GB" dirty="0"/>
              <a:t> to produce valuable raw fuel materials and </a:t>
            </a:r>
            <a:r>
              <a:rPr lang="en-GB" dirty="0" smtClean="0"/>
              <a:t>chemicals</a:t>
            </a:r>
            <a:r>
              <a:rPr lang="pl-PL" dirty="0" smtClean="0"/>
              <a:t> </a:t>
            </a:r>
            <a:r>
              <a:rPr lang="en-GB" dirty="0" smtClean="0"/>
              <a:t>for </a:t>
            </a:r>
            <a:r>
              <a:rPr lang="en-GB" dirty="0"/>
              <a:t>other applications</a:t>
            </a:r>
            <a:r>
              <a:rPr lang="en-GB" dirty="0" smtClean="0"/>
              <a:t>.</a:t>
            </a:r>
            <a:endParaRPr lang="pl-PL" dirty="0" smtClean="0"/>
          </a:p>
          <a:p>
            <a:r>
              <a:rPr lang="en-GB" dirty="0" err="1" smtClean="0"/>
              <a:t>contribut</a:t>
            </a:r>
            <a:r>
              <a:rPr lang="pl-PL" dirty="0" err="1" smtClean="0"/>
              <a:t>ion</a:t>
            </a:r>
            <a:r>
              <a:rPr lang="en-GB" dirty="0" smtClean="0"/>
              <a:t> </a:t>
            </a:r>
            <a:r>
              <a:rPr lang="en-GB" dirty="0"/>
              <a:t>to increasing the proportion of renewable energy used globally and reducing societal reliance on fossil fuels. </a:t>
            </a:r>
            <a:r>
              <a:rPr lang="en-GB" dirty="0" smtClean="0"/>
              <a:t>CO</a:t>
            </a:r>
            <a:r>
              <a:rPr lang="en-GB" baseline="-25000" dirty="0" smtClean="0"/>
              <a:t>2</a:t>
            </a:r>
            <a:r>
              <a:rPr lang="en-GB" dirty="0" smtClean="0"/>
              <a:t> </a:t>
            </a:r>
            <a:r>
              <a:rPr lang="en-GB" dirty="0"/>
              <a:t>utilisation has the long term potential to produce simple hydrocarbon molecules not just for the energy and fuels sector, but as a raw </a:t>
            </a:r>
            <a:r>
              <a:rPr lang="en-GB" dirty="0" smtClean="0"/>
              <a:t>material </a:t>
            </a:r>
            <a:r>
              <a:rPr lang="en-GB" dirty="0"/>
              <a:t>for many other </a:t>
            </a:r>
            <a:r>
              <a:rPr lang="en-GB" dirty="0" smtClean="0"/>
              <a:t>industries</a:t>
            </a:r>
            <a:endParaRPr lang="pl-PL" dirty="0" smtClean="0"/>
          </a:p>
          <a:p>
            <a:r>
              <a:rPr lang="en-GB" dirty="0"/>
              <a:t>successful implementation of the </a:t>
            </a:r>
            <a:r>
              <a:rPr lang="en-GB" dirty="0" err="1"/>
              <a:t>PhotoRed</a:t>
            </a:r>
            <a:r>
              <a:rPr lang="en-GB" dirty="0"/>
              <a:t> project </a:t>
            </a:r>
            <a:r>
              <a:rPr lang="pl-PL" dirty="0" err="1" smtClean="0"/>
              <a:t>can</a:t>
            </a:r>
            <a:r>
              <a:rPr lang="en-GB" dirty="0" smtClean="0"/>
              <a:t> </a:t>
            </a:r>
            <a:r>
              <a:rPr lang="en-GB" dirty="0"/>
              <a:t>lead to further projects in this field, specifically with a close collaboration with industry partners representing technology developers and large CO</a:t>
            </a:r>
            <a:r>
              <a:rPr lang="en-GB" baseline="-25000" dirty="0"/>
              <a:t>2</a:t>
            </a:r>
            <a:r>
              <a:rPr lang="en-GB" dirty="0"/>
              <a:t> emitters (e.g. power stations and industries producing large volumes of CO</a:t>
            </a:r>
            <a:r>
              <a:rPr lang="en-GB" baseline="-25000" dirty="0"/>
              <a:t>2</a:t>
            </a:r>
            <a:r>
              <a:rPr lang="en-GB" dirty="0"/>
              <a:t>). </a:t>
            </a:r>
            <a:endParaRPr lang="pl-PL" dirty="0" smtClean="0"/>
          </a:p>
          <a:p>
            <a:r>
              <a:rPr lang="pl-PL" dirty="0" smtClean="0"/>
              <a:t>t</a:t>
            </a:r>
            <a:r>
              <a:rPr lang="en-GB" dirty="0" smtClean="0"/>
              <a:t>he </a:t>
            </a:r>
            <a:r>
              <a:rPr lang="en-GB" dirty="0"/>
              <a:t>ultimate outcome of the project would be to </a:t>
            </a:r>
            <a:r>
              <a:rPr lang="pl-PL" dirty="0" smtClean="0"/>
              <a:t>design </a:t>
            </a:r>
            <a:r>
              <a:rPr lang="en-GB" dirty="0" smtClean="0"/>
              <a:t>a </a:t>
            </a:r>
            <a:r>
              <a:rPr lang="en-GB" dirty="0"/>
              <a:t>full developed catalyst-based capture and utilisation system that has been fully commercialised and in operation to reduce atmospheric CO</a:t>
            </a:r>
            <a:r>
              <a:rPr lang="en-GB" baseline="-25000" dirty="0"/>
              <a:t>2</a:t>
            </a:r>
            <a:r>
              <a:rPr lang="en-GB" dirty="0"/>
              <a:t> emissions from industrial and power plants.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20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</p:spPr>
        <p:txBody>
          <a:bodyPr/>
          <a:lstStyle/>
          <a:p>
            <a:r>
              <a:rPr lang="pl-PL" i="1" dirty="0" err="1" smtClean="0"/>
              <a:t>Acknowledgmenents</a:t>
            </a:r>
            <a:r>
              <a:rPr lang="pl-PL" i="1" dirty="0" smtClean="0"/>
              <a:t> to </a:t>
            </a:r>
            <a:r>
              <a:rPr lang="pl-PL" i="1" dirty="0" err="1" smtClean="0"/>
              <a:t>all</a:t>
            </a:r>
            <a:r>
              <a:rPr lang="pl-PL" i="1" dirty="0" smtClean="0"/>
              <a:t> </a:t>
            </a:r>
            <a:r>
              <a:rPr lang="pl-PL" i="1" dirty="0" err="1" smtClean="0"/>
              <a:t>project</a:t>
            </a:r>
            <a:r>
              <a:rPr lang="pl-PL" i="1" dirty="0" smtClean="0"/>
              <a:t> </a:t>
            </a:r>
            <a:r>
              <a:rPr lang="pl-PL" i="1" dirty="0" err="1" smtClean="0"/>
              <a:t>participants</a:t>
            </a:r>
            <a:endParaRPr lang="en-GB" i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err="1" smtClean="0"/>
              <a:t>Represented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r>
              <a:rPr lang="pl-PL" dirty="0" smtClean="0"/>
              <a:t> by the </a:t>
            </a:r>
            <a:r>
              <a:rPr lang="pl-PL" dirty="0" err="1" smtClean="0"/>
              <a:t>liders</a:t>
            </a:r>
            <a:r>
              <a:rPr lang="pl-PL" dirty="0" smtClean="0"/>
              <a:t> of </a:t>
            </a:r>
            <a:r>
              <a:rPr lang="pl-PL" dirty="0" err="1" smtClean="0"/>
              <a:t>WPs</a:t>
            </a:r>
            <a:endParaRPr lang="en-GB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560" y="4336098"/>
            <a:ext cx="2857500" cy="28575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000" y="4345560"/>
            <a:ext cx="2848038" cy="284803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979" y="4336098"/>
            <a:ext cx="2865394" cy="28575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1894" y="4345560"/>
            <a:ext cx="2437651" cy="288704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5596" y="4336097"/>
            <a:ext cx="2568800" cy="289650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40235" y="4336098"/>
            <a:ext cx="2949717" cy="2949717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259560" y="7880524"/>
            <a:ext cx="322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WP1</a:t>
            </a:r>
          </a:p>
          <a:p>
            <a:r>
              <a:rPr lang="pl-PL" sz="2400" dirty="0" smtClean="0"/>
              <a:t>Iwona </a:t>
            </a:r>
            <a:r>
              <a:rPr lang="pl-PL" sz="2400" dirty="0" err="1" smtClean="0"/>
              <a:t>Pełech</a:t>
            </a:r>
            <a:endParaRPr lang="pl-PL" sz="24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291959" y="7829443"/>
            <a:ext cx="3542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WP2</a:t>
            </a:r>
          </a:p>
          <a:p>
            <a:r>
              <a:rPr lang="pl-PL" sz="2400" dirty="0" smtClean="0"/>
              <a:t>Ewelina Kusiak-Nejman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7967400" y="7834357"/>
            <a:ext cx="3078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WP3 </a:t>
            </a:r>
          </a:p>
          <a:p>
            <a:r>
              <a:rPr lang="pl-PL" sz="2400" dirty="0" smtClean="0"/>
              <a:t>Antoni Morawski</a:t>
            </a:r>
            <a:endParaRPr lang="pl-PL" sz="24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1570957" y="7834356"/>
            <a:ext cx="230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WP4</a:t>
            </a:r>
          </a:p>
          <a:p>
            <a:r>
              <a:rPr lang="pl-PL" sz="2400" dirty="0" err="1" smtClean="0"/>
              <a:t>Kaiying</a:t>
            </a:r>
            <a:r>
              <a:rPr lang="pl-PL" sz="2400" dirty="0" smtClean="0"/>
              <a:t> </a:t>
            </a:r>
            <a:r>
              <a:rPr lang="pl-PL" sz="2400" dirty="0" err="1" smtClean="0"/>
              <a:t>Wang</a:t>
            </a:r>
            <a:endParaRPr lang="pl-PL" sz="24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17240235" y="7829444"/>
            <a:ext cx="2949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WP6</a:t>
            </a:r>
          </a:p>
          <a:p>
            <a:r>
              <a:rPr lang="pl-PL" sz="2400" dirty="0" smtClean="0"/>
              <a:t>Andy </a:t>
            </a:r>
            <a:r>
              <a:rPr lang="pl-PL" sz="2400" dirty="0" err="1" smtClean="0"/>
              <a:t>Booth</a:t>
            </a:r>
            <a:endParaRPr lang="pl-PL" sz="24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14405596" y="7829444"/>
            <a:ext cx="256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WP5</a:t>
            </a:r>
          </a:p>
          <a:p>
            <a:r>
              <a:rPr lang="pl-PL" sz="2400" dirty="0" smtClean="0"/>
              <a:t>Richard </a:t>
            </a:r>
            <a:r>
              <a:rPr lang="pl-PL" sz="2400" dirty="0" err="1" smtClean="0"/>
              <a:t>Blom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92042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Urszula.Narkiewicz@zut.edu.pl</a:t>
            </a:r>
            <a:endParaRPr lang="en-GB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93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386" y="528007"/>
            <a:ext cx="21861705" cy="2215991"/>
          </a:xfrm>
        </p:spPr>
        <p:txBody>
          <a:bodyPr/>
          <a:lstStyle/>
          <a:p>
            <a:pPr algn="ctr"/>
            <a:r>
              <a:rPr lang="pl-PL" altLang="pl-PL" sz="7200" dirty="0" err="1"/>
              <a:t>Photocatalytic</a:t>
            </a:r>
            <a:r>
              <a:rPr lang="pl-PL" altLang="pl-PL" sz="7200" dirty="0"/>
              <a:t> and </a:t>
            </a:r>
            <a:r>
              <a:rPr lang="pl-PL" altLang="pl-PL" sz="7200" dirty="0" err="1"/>
              <a:t>photoelectrochemical</a:t>
            </a:r>
            <a:r>
              <a:rPr lang="pl-PL" altLang="pl-PL" sz="7200" dirty="0"/>
              <a:t> </a:t>
            </a:r>
            <a:r>
              <a:rPr lang="pl-PL" altLang="pl-PL" sz="7200" dirty="0" err="1"/>
              <a:t>carbon</a:t>
            </a:r>
            <a:r>
              <a:rPr lang="pl-PL" altLang="pl-PL" sz="7200" dirty="0"/>
              <a:t> </a:t>
            </a:r>
            <a:r>
              <a:rPr lang="pl-PL" altLang="pl-PL" sz="7200" dirty="0" err="1"/>
              <a:t>dioxide</a:t>
            </a:r>
            <a:r>
              <a:rPr lang="pl-PL" altLang="pl-PL" sz="7200" dirty="0"/>
              <a:t> </a:t>
            </a:r>
            <a:r>
              <a:rPr lang="pl-PL" altLang="pl-PL" sz="7200" dirty="0" err="1"/>
              <a:t>reduction</a:t>
            </a:r>
            <a:r>
              <a:rPr lang="pl-PL" altLang="pl-PL" sz="7200" dirty="0"/>
              <a:t> </a:t>
            </a:r>
            <a:r>
              <a:rPr lang="pl-PL" altLang="pl-PL" sz="7200" dirty="0" smtClean="0"/>
              <a:t>(</a:t>
            </a:r>
            <a:r>
              <a:rPr lang="pl-PL" altLang="pl-PL" sz="7200" dirty="0" err="1" smtClean="0"/>
              <a:t>PhotoRed</a:t>
            </a:r>
            <a:r>
              <a:rPr lang="pl-PL" altLang="pl-PL" sz="7200" dirty="0" smtClean="0"/>
              <a:t>)</a:t>
            </a:r>
            <a:endParaRPr lang="pl-PL" altLang="pl-PL" sz="7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Project Promoter</a:t>
            </a:r>
            <a:r>
              <a:rPr lang="pl-PL" dirty="0" smtClean="0"/>
              <a:t>:  </a:t>
            </a:r>
            <a:r>
              <a:rPr lang="pl-PL" altLang="pl-PL" dirty="0"/>
              <a:t>West </a:t>
            </a:r>
            <a:r>
              <a:rPr lang="pl-PL" altLang="pl-PL" dirty="0" err="1"/>
              <a:t>Pomeranian</a:t>
            </a:r>
            <a:r>
              <a:rPr lang="pl-PL" altLang="pl-PL" dirty="0"/>
              <a:t> University of </a:t>
            </a:r>
            <a:r>
              <a:rPr lang="pl-PL" altLang="pl-PL" dirty="0" smtClean="0"/>
              <a:t>Technology in Szczecin</a:t>
            </a:r>
            <a:endParaRPr lang="pl-PL" altLang="pl-PL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Project Partners</a:t>
            </a:r>
            <a:r>
              <a:rPr lang="pl-PL" dirty="0" smtClean="0"/>
              <a:t>: </a:t>
            </a:r>
            <a:r>
              <a:rPr lang="en-GB" dirty="0" smtClean="0"/>
              <a:t> </a:t>
            </a:r>
            <a:endParaRPr lang="pl-PL" dirty="0" smtClean="0"/>
          </a:p>
          <a:p>
            <a:pPr lvl="1"/>
            <a:r>
              <a:rPr lang="pl-PL" altLang="pl-PL" dirty="0"/>
              <a:t>University of </a:t>
            </a:r>
            <a:r>
              <a:rPr lang="pl-PL" altLang="pl-PL" dirty="0" err="1"/>
              <a:t>South-Eastern</a:t>
            </a:r>
            <a:r>
              <a:rPr lang="pl-PL" altLang="pl-PL" dirty="0"/>
              <a:t> </a:t>
            </a:r>
            <a:r>
              <a:rPr lang="pl-PL" altLang="pl-PL" dirty="0" err="1" smtClean="0"/>
              <a:t>Norway</a:t>
            </a:r>
            <a:endParaRPr lang="pl-PL" altLang="pl-PL" dirty="0" smtClean="0"/>
          </a:p>
          <a:p>
            <a:pPr lvl="1"/>
            <a:r>
              <a:rPr lang="pl-PL" altLang="pl-PL" dirty="0"/>
              <a:t>SINTEF AS </a:t>
            </a:r>
            <a:r>
              <a:rPr lang="pl-PL" altLang="pl-PL" dirty="0" err="1"/>
              <a:t>Industry</a:t>
            </a:r>
            <a:endParaRPr lang="pl-PL" altLang="pl-PL" dirty="0"/>
          </a:p>
          <a:p>
            <a:pPr lvl="1"/>
            <a:r>
              <a:rPr lang="pl-PL" altLang="pl-PL" dirty="0"/>
              <a:t>SINTEF AS Ocean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Duration of the project</a:t>
            </a:r>
            <a:r>
              <a:rPr lang="pl-PL" dirty="0" smtClean="0"/>
              <a:t>: </a:t>
            </a:r>
            <a:r>
              <a:rPr lang="en-GB" dirty="0" smtClean="0"/>
              <a:t> </a:t>
            </a:r>
            <a:r>
              <a:rPr lang="pl-PL" altLang="pl-PL" dirty="0"/>
              <a:t>01.09.2020 – 31.08. 2023</a:t>
            </a:r>
          </a:p>
          <a:p>
            <a:endParaRPr lang="en-GB" dirty="0" smtClean="0"/>
          </a:p>
          <a:p>
            <a:r>
              <a:rPr lang="en-GB" dirty="0" smtClean="0"/>
              <a:t>Total project cost</a:t>
            </a:r>
            <a:r>
              <a:rPr lang="pl-PL" dirty="0" smtClean="0"/>
              <a:t>: </a:t>
            </a:r>
            <a:r>
              <a:rPr lang="en-GB" dirty="0" smtClean="0"/>
              <a:t> </a:t>
            </a:r>
            <a:r>
              <a:rPr lang="pl-PL" altLang="pl-PL" dirty="0"/>
              <a:t>8 037 500 </a:t>
            </a:r>
            <a:r>
              <a:rPr lang="pl-PL" altLang="pl-PL" dirty="0" smtClean="0"/>
              <a:t>PLN</a:t>
            </a:r>
            <a:endParaRPr lang="en-GB" dirty="0" smtClean="0"/>
          </a:p>
          <a:p>
            <a:r>
              <a:rPr lang="en-GB" dirty="0" smtClean="0"/>
              <a:t>Project grant amount</a:t>
            </a:r>
            <a:r>
              <a:rPr lang="pl-PL" dirty="0" smtClean="0"/>
              <a:t>: </a:t>
            </a:r>
            <a:r>
              <a:rPr lang="en-GB" dirty="0" smtClean="0"/>
              <a:t> </a:t>
            </a:r>
            <a:r>
              <a:rPr lang="pl-PL" altLang="pl-PL" dirty="0"/>
              <a:t>8 037 500 PLN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4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aim of the project 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altLang="pl-PL" sz="3200" dirty="0" smtClean="0"/>
          </a:p>
          <a:p>
            <a:r>
              <a:rPr lang="pl-PL" altLang="pl-PL" sz="3200" dirty="0" err="1" smtClean="0"/>
              <a:t>Previous</a:t>
            </a:r>
            <a:r>
              <a:rPr lang="pl-PL" altLang="pl-PL" sz="3200" smtClean="0"/>
              <a:t> </a:t>
            </a:r>
            <a:r>
              <a:rPr lang="pl-PL" altLang="pl-PL" sz="3200" smtClean="0"/>
              <a:t>POLNOR </a:t>
            </a:r>
            <a:r>
              <a:rPr lang="pl-PL" altLang="pl-PL" sz="3200" dirty="0" err="1" smtClean="0"/>
              <a:t>project</a:t>
            </a:r>
            <a:r>
              <a:rPr lang="pl-PL" altLang="pl-PL" sz="3200" dirty="0" smtClean="0"/>
              <a:t> (2014-2017) of the same </a:t>
            </a:r>
            <a:r>
              <a:rPr lang="pl-PL" altLang="pl-PL" sz="3200" dirty="0" err="1" smtClean="0"/>
              <a:t>consortium</a:t>
            </a:r>
            <a:r>
              <a:rPr lang="pl-PL" altLang="pl-PL" sz="3200" dirty="0" smtClean="0"/>
              <a:t> – </a:t>
            </a:r>
            <a:r>
              <a:rPr lang="pl-PL" altLang="pl-PL" sz="3200" dirty="0" err="1" smtClean="0"/>
              <a:t>SolSorb</a:t>
            </a:r>
            <a:endParaRPr lang="pl-PL" altLang="pl-PL" sz="3200" dirty="0" smtClean="0"/>
          </a:p>
          <a:p>
            <a:pPr lvl="1"/>
            <a:r>
              <a:rPr lang="pl-PL" altLang="pl-PL" sz="3200" dirty="0" err="1" smtClean="0"/>
              <a:t>Result</a:t>
            </a:r>
            <a:r>
              <a:rPr lang="pl-PL" altLang="pl-PL" sz="3200" dirty="0" smtClean="0"/>
              <a:t>: </a:t>
            </a:r>
            <a:r>
              <a:rPr lang="en-GB" sz="3200" dirty="0"/>
              <a:t>carbon spheres </a:t>
            </a:r>
            <a:r>
              <a:rPr lang="pl-PL" sz="3200" dirty="0" err="1" smtClean="0"/>
              <a:t>determined</a:t>
            </a:r>
            <a:r>
              <a:rPr lang="pl-PL" sz="3200" dirty="0" smtClean="0"/>
              <a:t> </a:t>
            </a:r>
            <a:r>
              <a:rPr lang="en-GB" sz="3200" dirty="0" smtClean="0"/>
              <a:t>as </a:t>
            </a:r>
            <a:r>
              <a:rPr lang="en-GB" sz="3200" dirty="0"/>
              <a:t>an excellent sorbent for CO</a:t>
            </a:r>
            <a:r>
              <a:rPr lang="en-GB" sz="3200" baseline="-25000" dirty="0"/>
              <a:t>2 </a:t>
            </a:r>
            <a:r>
              <a:rPr lang="en-GB" sz="3200" dirty="0"/>
              <a:t>capture, enabling to adsorb above 6 </a:t>
            </a:r>
            <a:r>
              <a:rPr lang="en-GB" sz="3200" dirty="0" err="1"/>
              <a:t>mmol</a:t>
            </a:r>
            <a:r>
              <a:rPr lang="en-GB" sz="3200" dirty="0"/>
              <a:t> of CO</a:t>
            </a:r>
            <a:r>
              <a:rPr lang="en-GB" sz="3200" baseline="-25000" dirty="0"/>
              <a:t>2</a:t>
            </a:r>
            <a:r>
              <a:rPr lang="en-GB" sz="3200" dirty="0"/>
              <a:t>/g/h at ambient conditions.</a:t>
            </a:r>
            <a:endParaRPr lang="pl-PL" altLang="pl-PL" sz="3200" dirty="0"/>
          </a:p>
          <a:p>
            <a:r>
              <a:rPr lang="pl-PL" altLang="pl-PL" sz="3200" dirty="0" err="1" smtClean="0"/>
              <a:t>Recent</a:t>
            </a:r>
            <a:r>
              <a:rPr lang="pl-PL" altLang="pl-PL" sz="3200" dirty="0" smtClean="0"/>
              <a:t> </a:t>
            </a:r>
            <a:r>
              <a:rPr lang="pl-PL" altLang="pl-PL" sz="3200" dirty="0" err="1" smtClean="0"/>
              <a:t>project</a:t>
            </a:r>
            <a:r>
              <a:rPr lang="pl-PL" altLang="pl-PL" sz="3200" dirty="0" smtClean="0"/>
              <a:t> – a </a:t>
            </a:r>
            <a:r>
              <a:rPr lang="pl-PL" altLang="pl-PL" sz="3200" dirty="0" err="1" smtClean="0"/>
              <a:t>continuation</a:t>
            </a:r>
            <a:r>
              <a:rPr lang="pl-PL" altLang="pl-PL" sz="3200" dirty="0" smtClean="0"/>
              <a:t> </a:t>
            </a:r>
            <a:r>
              <a:rPr lang="pl-PL" altLang="pl-PL" sz="3200" dirty="0" err="1" smtClean="0"/>
              <a:t>aiming</a:t>
            </a:r>
            <a:r>
              <a:rPr lang="pl-PL" altLang="pl-PL" sz="3200" dirty="0" smtClean="0"/>
              <a:t> to </a:t>
            </a:r>
            <a:r>
              <a:rPr lang="pl-PL" altLang="pl-PL" sz="3200" dirty="0" err="1" smtClean="0"/>
              <a:t>transform</a:t>
            </a:r>
            <a:r>
              <a:rPr lang="pl-PL" altLang="pl-PL" sz="3200" dirty="0" smtClean="0"/>
              <a:t> </a:t>
            </a:r>
            <a:r>
              <a:rPr lang="en-GB" sz="3200" dirty="0"/>
              <a:t>CO</a:t>
            </a:r>
            <a:r>
              <a:rPr lang="en-GB" sz="3200" baseline="-25000" dirty="0"/>
              <a:t>2</a:t>
            </a:r>
            <a:r>
              <a:rPr lang="pl-PL" altLang="pl-PL" sz="3200" dirty="0" smtClean="0"/>
              <a:t> </a:t>
            </a:r>
            <a:r>
              <a:rPr lang="pl-PL" altLang="pl-PL" sz="3200" dirty="0" err="1" smtClean="0"/>
              <a:t>into</a:t>
            </a:r>
            <a:r>
              <a:rPr lang="pl-PL" altLang="pl-PL" sz="3200" dirty="0" smtClean="0"/>
              <a:t> </a:t>
            </a:r>
            <a:r>
              <a:rPr lang="pl-PL" altLang="pl-PL" sz="3200" dirty="0" err="1" smtClean="0"/>
              <a:t>useful</a:t>
            </a:r>
            <a:r>
              <a:rPr lang="pl-PL" altLang="pl-PL" sz="3200" dirty="0" smtClean="0"/>
              <a:t> products</a:t>
            </a:r>
          </a:p>
          <a:p>
            <a:r>
              <a:rPr lang="en-GB" altLang="pl-PL" sz="3200" dirty="0" err="1" smtClean="0"/>
              <a:t>Modif</a:t>
            </a:r>
            <a:r>
              <a:rPr lang="pl-PL" altLang="pl-PL" sz="3200" dirty="0" err="1" smtClean="0"/>
              <a:t>ication</a:t>
            </a:r>
            <a:r>
              <a:rPr lang="pl-PL" altLang="pl-PL" sz="3200" dirty="0" smtClean="0"/>
              <a:t> of </a:t>
            </a:r>
            <a:r>
              <a:rPr lang="pl-PL" altLang="pl-PL" sz="3200" dirty="0" err="1" smtClean="0"/>
              <a:t>carbon</a:t>
            </a:r>
            <a:r>
              <a:rPr lang="pl-PL" altLang="pl-PL" sz="3200" dirty="0" smtClean="0"/>
              <a:t> </a:t>
            </a:r>
            <a:r>
              <a:rPr lang="pl-PL" altLang="pl-PL" sz="3200" dirty="0" err="1" smtClean="0"/>
              <a:t>spheres</a:t>
            </a:r>
            <a:r>
              <a:rPr lang="pl-PL" altLang="pl-PL" sz="3200" dirty="0" smtClean="0"/>
              <a:t> to </a:t>
            </a:r>
            <a:r>
              <a:rPr lang="pl-PL" altLang="pl-PL" sz="3200" dirty="0" err="1" smtClean="0"/>
              <a:t>obtain</a:t>
            </a:r>
            <a:r>
              <a:rPr lang="pl-PL" altLang="pl-PL" sz="3200" dirty="0" smtClean="0"/>
              <a:t> </a:t>
            </a:r>
            <a:r>
              <a:rPr lang="en-GB" altLang="pl-PL" sz="3200" dirty="0" smtClean="0"/>
              <a:t>new </a:t>
            </a:r>
            <a:r>
              <a:rPr lang="en-GB" altLang="pl-PL" sz="3200" dirty="0"/>
              <a:t>photocatalysts using </a:t>
            </a:r>
            <a:r>
              <a:rPr lang="pl-PL" altLang="pl-PL" sz="3200" dirty="0" err="1" smtClean="0"/>
              <a:t>additives</a:t>
            </a:r>
            <a:r>
              <a:rPr lang="pl-PL" altLang="pl-PL" sz="3200" dirty="0" smtClean="0"/>
              <a:t> as TiO</a:t>
            </a:r>
            <a:r>
              <a:rPr lang="pl-PL" altLang="pl-PL" sz="3200" baseline="-25000" dirty="0" smtClean="0"/>
              <a:t>2</a:t>
            </a:r>
            <a:r>
              <a:rPr lang="pl-PL" altLang="pl-PL" sz="3200" dirty="0" smtClean="0"/>
              <a:t> </a:t>
            </a:r>
            <a:r>
              <a:rPr lang="pl-PL" altLang="pl-PL" sz="3200" dirty="0" err="1" smtClean="0"/>
              <a:t>or</a:t>
            </a:r>
            <a:r>
              <a:rPr lang="pl-PL" altLang="pl-PL" sz="3200" dirty="0" smtClean="0"/>
              <a:t> </a:t>
            </a:r>
            <a:r>
              <a:rPr lang="pl-PL" altLang="pl-PL" sz="3200" dirty="0" err="1" smtClean="0"/>
              <a:t>ZnO</a:t>
            </a:r>
            <a:endParaRPr lang="pl-PL" altLang="pl-PL" sz="3200" dirty="0"/>
          </a:p>
          <a:p>
            <a:r>
              <a:rPr lang="en-GB" altLang="pl-PL" sz="3200" dirty="0"/>
              <a:t>To convert at least 10 </a:t>
            </a:r>
            <a:r>
              <a:rPr lang="en-GB" altLang="pl-PL" sz="3200" dirty="0" smtClean="0"/>
              <a:t>m</a:t>
            </a:r>
            <a:r>
              <a:rPr lang="pl-PL" altLang="pl-PL" sz="3200" dirty="0" err="1" smtClean="0"/>
              <a:t>icro</a:t>
            </a:r>
            <a:r>
              <a:rPr lang="en-GB" altLang="pl-PL" sz="3200" dirty="0" err="1" smtClean="0"/>
              <a:t>mol</a:t>
            </a:r>
            <a:r>
              <a:rPr lang="en-GB" altLang="pl-PL" sz="3200" dirty="0" smtClean="0"/>
              <a:t> </a:t>
            </a:r>
            <a:r>
              <a:rPr lang="en-GB" altLang="pl-PL" sz="3200" dirty="0"/>
              <a:t>of CO</a:t>
            </a:r>
            <a:r>
              <a:rPr lang="en-GB" altLang="pl-PL" sz="3200" baseline="-25000" dirty="0"/>
              <a:t>2</a:t>
            </a:r>
            <a:r>
              <a:rPr lang="en-GB" altLang="pl-PL" sz="3200" dirty="0"/>
              <a:t>/g/h under UV at ambient conditions and to maintain the activity at the same level for at least 200 h. </a:t>
            </a:r>
            <a:endParaRPr lang="pl-PL" altLang="pl-PL" sz="3200" dirty="0"/>
          </a:p>
          <a:p>
            <a:r>
              <a:rPr lang="en-GB" altLang="pl-PL" sz="3200" dirty="0"/>
              <a:t>Develop successful small-scale photo- and photoelectrical </a:t>
            </a:r>
            <a:r>
              <a:rPr lang="pl-PL" altLang="pl-PL" sz="3200" dirty="0" err="1" smtClean="0"/>
              <a:t>quartz</a:t>
            </a:r>
            <a:r>
              <a:rPr lang="en-GB" altLang="pl-PL" sz="3200" dirty="0" smtClean="0"/>
              <a:t> </a:t>
            </a:r>
            <a:r>
              <a:rPr lang="en-GB" altLang="pl-PL" sz="3200" dirty="0"/>
              <a:t>glass reactors and use these as a basis for designing and fabricating large-scale (increased several times) and upgraded reactors made of stainless steel and quartz glass.</a:t>
            </a:r>
            <a:endParaRPr lang="pl-PL" altLang="pl-PL" sz="3200" dirty="0"/>
          </a:p>
          <a:p>
            <a:r>
              <a:rPr lang="en-GB" altLang="pl-PL" sz="3200" dirty="0"/>
              <a:t>Conduct a 'safe by design' environmental assessment of the photocatalysts produced.</a:t>
            </a:r>
            <a:endParaRPr lang="pl-PL" altLang="pl-PL" sz="3200" dirty="0"/>
          </a:p>
          <a:p>
            <a:r>
              <a:rPr lang="en-GB" altLang="pl-PL" sz="3200" dirty="0"/>
              <a:t>Increase social awareness of the CCS and CCU issues.</a:t>
            </a:r>
            <a:endParaRPr lang="pl-PL" altLang="pl-PL" sz="32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9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methodology/ research approach</a:t>
            </a:r>
            <a:endParaRPr lang="pl-PL" altLang="pl-PL" dirty="0" smtClean="0"/>
          </a:p>
        </p:txBody>
      </p:sp>
      <p:sp>
        <p:nvSpPr>
          <p:cNvPr id="19459" name="Symbol zastępczy zawartości 2"/>
          <p:cNvSpPr>
            <a:spLocks noGrp="1"/>
          </p:cNvSpPr>
          <p:nvPr>
            <p:ph idx="1"/>
          </p:nvPr>
        </p:nvSpPr>
        <p:spPr>
          <a:xfrm>
            <a:off x="10438016" y="7549276"/>
            <a:ext cx="16060467" cy="12901707"/>
          </a:xfrm>
        </p:spPr>
        <p:txBody>
          <a:bodyPr/>
          <a:lstStyle/>
          <a:p>
            <a:endParaRPr lang="pl-PL" altLang="pl-PL" smtClean="0"/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7437988" y="4913176"/>
            <a:ext cx="1960335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pl-PL" sz="2200" b="0">
                <a:latin typeface="Calibri" panose="020F0502020204030204" pitchFamily="34" charset="0"/>
                <a:cs typeface="Calibri" panose="020F0502020204030204" pitchFamily="34" charset="0"/>
              </a:rPr>
              <a:t>the WPs relations is shown in the figure below.</a:t>
            </a:r>
            <a:endParaRPr lang="en-US" altLang="pl-PL" sz="3600" b="0"/>
          </a:p>
        </p:txBody>
      </p:sp>
      <p:graphicFrame>
        <p:nvGraphicFramePr>
          <p:cNvPr id="7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885908"/>
              </p:ext>
            </p:extLst>
          </p:nvPr>
        </p:nvGraphicFramePr>
        <p:xfrm>
          <a:off x="2073473" y="2860652"/>
          <a:ext cx="21721799" cy="8843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Obraz - mapa bitowa" r:id="rId3" imgW="12095238" imgH="4676190" progId="Paint.Picture">
                  <p:embed/>
                </p:oleObj>
              </mc:Choice>
              <mc:Fallback>
                <p:oleObj name="Obraz - mapa bitowa" r:id="rId3" imgW="12095238" imgH="4676190" progId="Paint.Picture">
                  <p:embed/>
                  <p:pic>
                    <p:nvPicPr>
                      <p:cNvPr id="7" name="Obi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473" y="2860652"/>
                        <a:ext cx="21721799" cy="8843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631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386" y="1174337"/>
            <a:ext cx="21861705" cy="923330"/>
          </a:xfrm>
        </p:spPr>
        <p:txBody>
          <a:bodyPr/>
          <a:lstStyle/>
          <a:p>
            <a:r>
              <a:rPr lang="en-GB" sz="6000" dirty="0" smtClean="0"/>
              <a:t>Implemented tasks and </a:t>
            </a:r>
            <a:r>
              <a:rPr lang="pl-PL" sz="6000" dirty="0" smtClean="0"/>
              <a:t>r</a:t>
            </a:r>
            <a:r>
              <a:rPr lang="en-GB" sz="6000" dirty="0" err="1" smtClean="0"/>
              <a:t>esearch</a:t>
            </a:r>
            <a:r>
              <a:rPr lang="en-GB" sz="6000" dirty="0" smtClean="0"/>
              <a:t> results achieved so f</a:t>
            </a:r>
            <a:r>
              <a:rPr lang="pl-PL" sz="6000" dirty="0" smtClean="0"/>
              <a:t>ar</a:t>
            </a:r>
            <a:r>
              <a:rPr lang="en-GB" sz="6000" i="1" dirty="0" smtClean="0"/>
              <a:t> </a:t>
            </a:r>
            <a:endParaRPr lang="en-GB" sz="6000" i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than</a:t>
            </a:r>
            <a:r>
              <a:rPr lang="pl-PL" dirty="0" smtClean="0"/>
              <a:t> 50 </a:t>
            </a:r>
            <a:r>
              <a:rPr lang="pl-PL" dirty="0" err="1" smtClean="0"/>
              <a:t>samples</a:t>
            </a:r>
            <a:r>
              <a:rPr lang="pl-PL" dirty="0" smtClean="0"/>
              <a:t> of photocatalysts </a:t>
            </a:r>
            <a:r>
              <a:rPr lang="pl-PL" dirty="0" err="1" smtClean="0"/>
              <a:t>produced</a:t>
            </a:r>
            <a:r>
              <a:rPr lang="pl-PL" dirty="0" smtClean="0"/>
              <a:t> and </a:t>
            </a:r>
            <a:r>
              <a:rPr lang="pl-PL" dirty="0" err="1" smtClean="0"/>
              <a:t>characterised</a:t>
            </a:r>
            <a:endParaRPr lang="pl-PL" dirty="0" smtClean="0"/>
          </a:p>
          <a:p>
            <a:r>
              <a:rPr lang="pl-PL" dirty="0" smtClean="0"/>
              <a:t>The </a:t>
            </a:r>
            <a:r>
              <a:rPr lang="pl-PL" dirty="0" err="1" smtClean="0"/>
              <a:t>laboratory</a:t>
            </a:r>
            <a:r>
              <a:rPr lang="pl-PL" dirty="0" smtClean="0"/>
              <a:t> set-</a:t>
            </a:r>
            <a:r>
              <a:rPr lang="pl-PL" dirty="0" err="1" smtClean="0"/>
              <a:t>up</a:t>
            </a:r>
            <a:r>
              <a:rPr lang="pl-PL" dirty="0" smtClean="0"/>
              <a:t> for </a:t>
            </a:r>
            <a:r>
              <a:rPr lang="pl-PL" dirty="0" err="1" smtClean="0"/>
              <a:t>photochemical</a:t>
            </a:r>
            <a:r>
              <a:rPr lang="pl-PL" dirty="0" smtClean="0"/>
              <a:t> and </a:t>
            </a:r>
            <a:r>
              <a:rPr lang="pl-PL" dirty="0" err="1" smtClean="0"/>
              <a:t>photoelectrochemical</a:t>
            </a:r>
            <a:r>
              <a:rPr lang="pl-PL" dirty="0" smtClean="0"/>
              <a:t> </a:t>
            </a:r>
            <a:r>
              <a:rPr lang="pl-PL" dirty="0" err="1" smtClean="0"/>
              <a:t>tests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ready</a:t>
            </a:r>
            <a:endParaRPr lang="pl-PL" dirty="0" smtClean="0"/>
          </a:p>
          <a:p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deliverables</a:t>
            </a:r>
            <a:r>
              <a:rPr lang="pl-PL" dirty="0" smtClean="0"/>
              <a:t> </a:t>
            </a:r>
            <a:r>
              <a:rPr lang="pl-PL" dirty="0" err="1" smtClean="0"/>
              <a:t>submitted</a:t>
            </a:r>
            <a:r>
              <a:rPr lang="pl-PL" dirty="0" smtClean="0"/>
              <a:t> on </a:t>
            </a:r>
            <a:r>
              <a:rPr lang="pl-PL" dirty="0" err="1" smtClean="0"/>
              <a:t>time</a:t>
            </a:r>
            <a:r>
              <a:rPr lang="pl-PL" dirty="0" smtClean="0"/>
              <a:t> (M6):</a:t>
            </a:r>
          </a:p>
          <a:p>
            <a:pPr lvl="1"/>
            <a:r>
              <a:rPr lang="pl-PL" dirty="0" smtClean="0"/>
              <a:t>D.1.1. </a:t>
            </a:r>
            <a:r>
              <a:rPr lang="en-US" dirty="0"/>
              <a:t>Report on the catalysts preparation procedures</a:t>
            </a:r>
            <a:endParaRPr lang="pl-PL" dirty="0" smtClean="0"/>
          </a:p>
          <a:p>
            <a:pPr lvl="1"/>
            <a:r>
              <a:rPr lang="pl-PL" dirty="0" smtClean="0"/>
              <a:t>D.2.1. Report on </a:t>
            </a:r>
            <a:r>
              <a:rPr lang="pl-PL" dirty="0" err="1" smtClean="0"/>
              <a:t>fundamental</a:t>
            </a:r>
            <a:r>
              <a:rPr lang="pl-PL" dirty="0" smtClean="0"/>
              <a:t> </a:t>
            </a:r>
            <a:r>
              <a:rPr lang="pl-PL" dirty="0" err="1" smtClean="0"/>
              <a:t>calculations</a:t>
            </a:r>
            <a:endParaRPr lang="pl-PL" dirty="0" smtClean="0"/>
          </a:p>
          <a:p>
            <a:r>
              <a:rPr lang="pl-PL" dirty="0" smtClean="0"/>
              <a:t>2 </a:t>
            </a:r>
            <a:r>
              <a:rPr lang="pl-PL" dirty="0" err="1" smtClean="0"/>
              <a:t>papers</a:t>
            </a:r>
            <a:r>
              <a:rPr lang="pl-PL" dirty="0" smtClean="0"/>
              <a:t> </a:t>
            </a:r>
            <a:r>
              <a:rPr lang="pl-PL" dirty="0" err="1" smtClean="0"/>
              <a:t>published</a:t>
            </a:r>
            <a:r>
              <a:rPr lang="pl-PL" dirty="0" smtClean="0"/>
              <a:t> (</a:t>
            </a:r>
            <a:r>
              <a:rPr lang="pl-PL" dirty="0" err="1" smtClean="0"/>
              <a:t>Opt</a:t>
            </a:r>
            <a:r>
              <a:rPr lang="pl-PL" dirty="0" smtClean="0"/>
              <a:t>. </a:t>
            </a:r>
            <a:r>
              <a:rPr lang="pl-PL" dirty="0" err="1" smtClean="0"/>
              <a:t>Mater</a:t>
            </a:r>
            <a:r>
              <a:rPr lang="pl-PL" dirty="0" smtClean="0"/>
              <a:t>., RAMS), 1 </a:t>
            </a:r>
            <a:r>
              <a:rPr lang="pl-PL" dirty="0" err="1" smtClean="0"/>
              <a:t>paper</a:t>
            </a:r>
            <a:r>
              <a:rPr lang="pl-PL" dirty="0" smtClean="0"/>
              <a:t> </a:t>
            </a:r>
            <a:r>
              <a:rPr lang="pl-PL" dirty="0" err="1" smtClean="0"/>
              <a:t>accepted</a:t>
            </a:r>
            <a:r>
              <a:rPr lang="pl-PL" dirty="0" smtClean="0"/>
              <a:t> for </a:t>
            </a:r>
            <a:r>
              <a:rPr lang="pl-PL" dirty="0" err="1" smtClean="0"/>
              <a:t>publication</a:t>
            </a:r>
            <a:r>
              <a:rPr lang="pl-PL" dirty="0" smtClean="0"/>
              <a:t> (</a:t>
            </a:r>
            <a:r>
              <a:rPr lang="pl-PL" dirty="0" err="1" smtClean="0"/>
              <a:t>Catalysis</a:t>
            </a:r>
            <a:r>
              <a:rPr lang="pl-PL" dirty="0" smtClean="0"/>
              <a:t> </a:t>
            </a:r>
            <a:r>
              <a:rPr lang="pl-PL" dirty="0" err="1" smtClean="0"/>
              <a:t>Today</a:t>
            </a:r>
            <a:r>
              <a:rPr lang="pl-PL" dirty="0" smtClean="0"/>
              <a:t>)</a:t>
            </a:r>
          </a:p>
          <a:p>
            <a:r>
              <a:rPr lang="pl-PL" dirty="0" smtClean="0"/>
              <a:t>1 patent </a:t>
            </a:r>
            <a:r>
              <a:rPr lang="pl-PL" dirty="0" err="1" smtClean="0"/>
              <a:t>declared</a:t>
            </a:r>
            <a:endParaRPr lang="pl-PL" dirty="0" smtClean="0"/>
          </a:p>
          <a:p>
            <a:r>
              <a:rPr lang="pl-PL" dirty="0" smtClean="0"/>
              <a:t>2 </a:t>
            </a:r>
            <a:r>
              <a:rPr lang="pl-PL" dirty="0" err="1" smtClean="0"/>
              <a:t>conference</a:t>
            </a:r>
            <a:r>
              <a:rPr lang="pl-PL" dirty="0" smtClean="0"/>
              <a:t> </a:t>
            </a:r>
            <a:r>
              <a:rPr lang="pl-PL" dirty="0" err="1" smtClean="0"/>
              <a:t>presentations</a:t>
            </a:r>
            <a:r>
              <a:rPr lang="pl-PL" dirty="0" smtClean="0"/>
              <a:t> </a:t>
            </a:r>
            <a:r>
              <a:rPr lang="pl-PL" dirty="0" err="1" smtClean="0"/>
              <a:t>delivered</a:t>
            </a:r>
            <a:r>
              <a:rPr lang="pl-PL" dirty="0" smtClean="0"/>
              <a:t> (</a:t>
            </a:r>
            <a:r>
              <a:rPr lang="pl-PL" dirty="0" err="1" smtClean="0"/>
              <a:t>NanoTech</a:t>
            </a:r>
            <a:r>
              <a:rPr lang="pl-PL" dirty="0" smtClean="0"/>
              <a:t> Conference, 9-11 </a:t>
            </a:r>
            <a:r>
              <a:rPr lang="pl-PL" dirty="0" err="1" smtClean="0"/>
              <a:t>June</a:t>
            </a:r>
            <a:r>
              <a:rPr lang="pl-PL" dirty="0" smtClean="0"/>
              <a:t> 2021)</a:t>
            </a:r>
          </a:p>
          <a:p>
            <a:r>
              <a:rPr lang="pl-PL" dirty="0" smtClean="0"/>
              <a:t>1 </a:t>
            </a:r>
            <a:r>
              <a:rPr lang="pl-PL" dirty="0" err="1" smtClean="0"/>
              <a:t>engineer</a:t>
            </a:r>
            <a:r>
              <a:rPr lang="pl-PL" dirty="0" smtClean="0"/>
              <a:t> </a:t>
            </a:r>
            <a:r>
              <a:rPr lang="pl-PL" dirty="0" err="1" smtClean="0"/>
              <a:t>thesis</a:t>
            </a:r>
            <a:r>
              <a:rPr lang="pl-PL" dirty="0" smtClean="0"/>
              <a:t> </a:t>
            </a:r>
            <a:r>
              <a:rPr lang="pl-PL" dirty="0" err="1" smtClean="0"/>
              <a:t>performed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79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386" y="1174337"/>
            <a:ext cx="21861705" cy="923330"/>
          </a:xfrm>
        </p:spPr>
        <p:txBody>
          <a:bodyPr/>
          <a:lstStyle/>
          <a:p>
            <a:r>
              <a:rPr lang="en-GB" sz="6000" dirty="0" smtClean="0"/>
              <a:t>Implemented tasks and </a:t>
            </a:r>
            <a:r>
              <a:rPr lang="pl-PL" sz="6000" dirty="0" smtClean="0"/>
              <a:t>r</a:t>
            </a:r>
            <a:r>
              <a:rPr lang="en-GB" sz="6000" dirty="0" err="1" smtClean="0"/>
              <a:t>esearch</a:t>
            </a:r>
            <a:r>
              <a:rPr lang="en-GB" sz="6000" dirty="0" smtClean="0"/>
              <a:t> results achieved so far</a:t>
            </a:r>
            <a:endParaRPr lang="en-GB" sz="6000" i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pl-PL" dirty="0" smtClean="0"/>
              <a:t>Carbon </a:t>
            </a:r>
            <a:r>
              <a:rPr lang="pl-PL" dirty="0" err="1" smtClean="0"/>
              <a:t>spheres</a:t>
            </a:r>
            <a:r>
              <a:rPr lang="pl-PL" dirty="0" smtClean="0"/>
              <a:t> </a:t>
            </a:r>
            <a:r>
              <a:rPr lang="pl-PL" dirty="0" err="1" smtClean="0"/>
              <a:t>before</a:t>
            </a:r>
            <a:r>
              <a:rPr lang="pl-PL" dirty="0" smtClean="0"/>
              <a:t> and 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modification</a:t>
            </a:r>
            <a:r>
              <a:rPr lang="pl-PL" dirty="0" smtClean="0"/>
              <a:t> with </a:t>
            </a:r>
            <a:r>
              <a:rPr lang="pl-PL" dirty="0" err="1" smtClean="0"/>
              <a:t>ZnO</a:t>
            </a:r>
            <a:endParaRPr lang="en-GB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783" y="4204182"/>
            <a:ext cx="6347273" cy="475693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546" y="4221441"/>
            <a:ext cx="6342586" cy="475693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4623" y="4204182"/>
            <a:ext cx="6342586" cy="475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2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386" y="1174337"/>
            <a:ext cx="21861705" cy="923330"/>
          </a:xfrm>
        </p:spPr>
        <p:txBody>
          <a:bodyPr/>
          <a:lstStyle/>
          <a:p>
            <a:r>
              <a:rPr lang="en-GB" sz="6000" dirty="0" smtClean="0"/>
              <a:t>Implemented tasks and </a:t>
            </a:r>
            <a:r>
              <a:rPr lang="pl-PL" sz="6000" dirty="0" smtClean="0"/>
              <a:t>r</a:t>
            </a:r>
            <a:r>
              <a:rPr lang="en-GB" sz="6000" dirty="0" err="1" smtClean="0"/>
              <a:t>esearch</a:t>
            </a:r>
            <a:r>
              <a:rPr lang="en-GB" sz="6000" dirty="0" smtClean="0"/>
              <a:t> results achieved so far</a:t>
            </a:r>
            <a:endParaRPr lang="en-GB" sz="6000" i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pl-PL" dirty="0"/>
              <a:t>UV </a:t>
            </a:r>
            <a:r>
              <a:rPr lang="pl-PL" dirty="0" err="1" smtClean="0"/>
              <a:t>photoreactors</a:t>
            </a:r>
            <a:r>
              <a:rPr lang="pl-PL" dirty="0" smtClean="0"/>
              <a:t> </a:t>
            </a:r>
            <a:r>
              <a:rPr lang="pl-PL" dirty="0"/>
              <a:t>in </a:t>
            </a:r>
            <a:r>
              <a:rPr lang="pl-PL" dirty="0" err="1"/>
              <a:t>thermostatic</a:t>
            </a:r>
            <a:r>
              <a:rPr lang="pl-PL" dirty="0"/>
              <a:t> </a:t>
            </a:r>
            <a:r>
              <a:rPr lang="pl-PL" dirty="0" err="1"/>
              <a:t>chambers</a:t>
            </a:r>
            <a:endParaRPr lang="en-GB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64" y="3877247"/>
            <a:ext cx="13788060" cy="9188450"/>
          </a:xfrm>
        </p:spPr>
      </p:pic>
    </p:spTree>
    <p:extLst>
      <p:ext uri="{BB962C8B-B14F-4D97-AF65-F5344CB8AC3E}">
        <p14:creationId xmlns:p14="http://schemas.microsoft.com/office/powerpoint/2010/main" val="35401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386" y="1174338"/>
            <a:ext cx="21861705" cy="923330"/>
          </a:xfrm>
        </p:spPr>
        <p:txBody>
          <a:bodyPr/>
          <a:lstStyle/>
          <a:p>
            <a:r>
              <a:rPr lang="en-GB" sz="6000" dirty="0" smtClean="0"/>
              <a:t>Implemented tasks and </a:t>
            </a:r>
            <a:r>
              <a:rPr lang="pl-PL" sz="6000" dirty="0" smtClean="0"/>
              <a:t>r</a:t>
            </a:r>
            <a:r>
              <a:rPr lang="en-GB" sz="6000" dirty="0" err="1" smtClean="0"/>
              <a:t>esearch</a:t>
            </a:r>
            <a:r>
              <a:rPr lang="en-GB" sz="6000" dirty="0" smtClean="0"/>
              <a:t> results achieved so far</a:t>
            </a:r>
            <a:r>
              <a:rPr lang="en-GB" sz="6000" i="1" dirty="0" smtClean="0"/>
              <a:t> </a:t>
            </a:r>
            <a:endParaRPr lang="en-GB" sz="6000" i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pl-PL" dirty="0" smtClean="0"/>
              <a:t>DFT </a:t>
            </a:r>
            <a:r>
              <a:rPr lang="pl-PL" dirty="0" err="1" smtClean="0"/>
              <a:t>calculations</a:t>
            </a:r>
            <a:endParaRPr lang="en-GB" dirty="0"/>
          </a:p>
        </p:txBody>
      </p:sp>
      <p:pic>
        <p:nvPicPr>
          <p:cNvPr id="14" name="Symbol zastępczy zawartości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3952" y="3766218"/>
            <a:ext cx="10607040" cy="1033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Planned project outcomes </a:t>
            </a:r>
            <a:r>
              <a:rPr lang="en-GB" i="1" dirty="0" smtClean="0"/>
              <a:t>(long and short term) </a:t>
            </a:r>
            <a:endParaRPr lang="en-GB" i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err="1" smtClean="0"/>
              <a:t>Short</a:t>
            </a:r>
            <a:r>
              <a:rPr lang="pl-PL" dirty="0" smtClean="0"/>
              <a:t> term</a:t>
            </a:r>
            <a:endParaRPr lang="en-GB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N</a:t>
            </a:r>
            <a:r>
              <a:rPr lang="en-GB" dirty="0" err="1" smtClean="0"/>
              <a:t>ovel</a:t>
            </a:r>
            <a:r>
              <a:rPr lang="en-GB" dirty="0" smtClean="0"/>
              <a:t> </a:t>
            </a:r>
            <a:r>
              <a:rPr lang="en-GB" dirty="0"/>
              <a:t>method that combines CO</a:t>
            </a:r>
            <a:r>
              <a:rPr lang="en-GB" baseline="-25000" dirty="0"/>
              <a:t>2</a:t>
            </a:r>
            <a:r>
              <a:rPr lang="en-GB" dirty="0"/>
              <a:t> capture with CO</a:t>
            </a:r>
            <a:r>
              <a:rPr lang="en-GB" baseline="-25000" dirty="0"/>
              <a:t>2</a:t>
            </a:r>
            <a:r>
              <a:rPr lang="en-GB" dirty="0"/>
              <a:t> utilisation using </a:t>
            </a:r>
            <a:r>
              <a:rPr lang="en-GB" dirty="0" err="1"/>
              <a:t>tailormade</a:t>
            </a:r>
            <a:r>
              <a:rPr lang="en-GB" dirty="0"/>
              <a:t> </a:t>
            </a:r>
            <a:r>
              <a:rPr lang="en-GB" dirty="0" smtClean="0"/>
              <a:t>catalyst materials</a:t>
            </a:r>
            <a:r>
              <a:rPr lang="pl-PL" dirty="0" smtClean="0"/>
              <a:t>, </a:t>
            </a:r>
            <a:r>
              <a:rPr lang="en-GB" dirty="0" smtClean="0"/>
              <a:t>advanced </a:t>
            </a:r>
            <a:r>
              <a:rPr lang="en-GB" dirty="0"/>
              <a:t>materials for </a:t>
            </a:r>
            <a:r>
              <a:rPr lang="en-GB" dirty="0" smtClean="0"/>
              <a:t>CCU </a:t>
            </a:r>
            <a:endParaRPr lang="pl-PL" dirty="0" smtClean="0"/>
          </a:p>
          <a:p>
            <a:r>
              <a:rPr lang="pl-PL" dirty="0" err="1"/>
              <a:t>I</a:t>
            </a:r>
            <a:r>
              <a:rPr lang="pl-PL" dirty="0" err="1" smtClean="0"/>
              <a:t>dentification</a:t>
            </a:r>
            <a:r>
              <a:rPr lang="pl-PL" dirty="0" smtClean="0"/>
              <a:t> of </a:t>
            </a:r>
            <a:r>
              <a:rPr lang="en-GB" dirty="0" smtClean="0"/>
              <a:t>potential </a:t>
            </a:r>
            <a:r>
              <a:rPr lang="en-GB" dirty="0"/>
              <a:t>hybrid catalyst materials for application in the capture and utilisation of CO</a:t>
            </a:r>
            <a:r>
              <a:rPr lang="en-GB" baseline="-25000" dirty="0"/>
              <a:t>2</a:t>
            </a:r>
            <a:r>
              <a:rPr lang="en-GB" dirty="0"/>
              <a:t> via photochemical and electrochemical </a:t>
            </a:r>
            <a:r>
              <a:rPr lang="en-GB" dirty="0" smtClean="0"/>
              <a:t>processes</a:t>
            </a:r>
            <a:endParaRPr lang="pl-PL" dirty="0"/>
          </a:p>
          <a:p>
            <a:r>
              <a:rPr lang="pl-PL" dirty="0"/>
              <a:t>L</a:t>
            </a:r>
            <a:r>
              <a:rPr lang="en-GB" dirty="0" err="1" smtClean="0"/>
              <a:t>aboratory</a:t>
            </a:r>
            <a:r>
              <a:rPr lang="en-GB" dirty="0" smtClean="0"/>
              <a:t> </a:t>
            </a:r>
            <a:r>
              <a:rPr lang="en-GB" dirty="0"/>
              <a:t>methods and infrastructure for production and development of the materials </a:t>
            </a:r>
            <a:r>
              <a:rPr lang="pl-PL" dirty="0" smtClean="0"/>
              <a:t>-</a:t>
            </a:r>
            <a:r>
              <a:rPr lang="en-GB" dirty="0" smtClean="0"/>
              <a:t> </a:t>
            </a:r>
            <a:r>
              <a:rPr lang="en-GB" dirty="0"/>
              <a:t>a key step towards commercialisation and moving the technology to higher readiness levels in the short </a:t>
            </a:r>
            <a:r>
              <a:rPr lang="en-GB" dirty="0" smtClean="0"/>
              <a:t>term</a:t>
            </a:r>
            <a:endParaRPr lang="pl-PL" dirty="0" smtClean="0"/>
          </a:p>
          <a:p>
            <a:r>
              <a:rPr lang="pl-PL" dirty="0"/>
              <a:t>N</a:t>
            </a:r>
            <a:r>
              <a:rPr lang="en-GB" dirty="0" err="1" smtClean="0"/>
              <a:t>ew</a:t>
            </a:r>
            <a:r>
              <a:rPr lang="en-GB" dirty="0" smtClean="0"/>
              <a:t> </a:t>
            </a:r>
            <a:r>
              <a:rPr lang="en-GB" dirty="0"/>
              <a:t>CCS/CCU </a:t>
            </a:r>
            <a:r>
              <a:rPr lang="en-GB" dirty="0" err="1" smtClean="0"/>
              <a:t>proces</a:t>
            </a:r>
            <a:r>
              <a:rPr lang="pl-PL" dirty="0" smtClean="0"/>
              <a:t>, </a:t>
            </a:r>
            <a:r>
              <a:rPr lang="en-GB" dirty="0" smtClean="0"/>
              <a:t>competitive </a:t>
            </a:r>
            <a:r>
              <a:rPr lang="en-GB" dirty="0"/>
              <a:t>in terms of cost, efficiency and environmental impacts relative to other approaches at more advanced technology readiness levels (e.g. amine-based CO</a:t>
            </a:r>
            <a:r>
              <a:rPr lang="en-GB" baseline="-25000" dirty="0"/>
              <a:t>2</a:t>
            </a:r>
            <a:r>
              <a:rPr lang="en-GB" dirty="0"/>
              <a:t> </a:t>
            </a:r>
            <a:r>
              <a:rPr lang="en-GB" dirty="0" smtClean="0"/>
              <a:t>capture</a:t>
            </a:r>
            <a:r>
              <a:rPr lang="pl-PL" dirty="0" smtClean="0"/>
              <a:t>)</a:t>
            </a:r>
          </a:p>
          <a:p>
            <a:r>
              <a:rPr lang="en-GB" dirty="0"/>
              <a:t>At least 100 samples of catalysts will be </a:t>
            </a:r>
            <a:r>
              <a:rPr lang="en-GB" dirty="0" smtClean="0"/>
              <a:t>prepared</a:t>
            </a:r>
            <a:r>
              <a:rPr lang="pl-PL" dirty="0" smtClean="0"/>
              <a:t> and </a:t>
            </a:r>
            <a:r>
              <a:rPr lang="pl-PL" dirty="0" err="1" smtClean="0"/>
              <a:t>tested</a:t>
            </a:r>
            <a:r>
              <a:rPr lang="pl-PL" dirty="0" smtClean="0"/>
              <a:t> in</a:t>
            </a:r>
            <a:r>
              <a:rPr lang="en-GB" dirty="0" smtClean="0"/>
              <a:t> </a:t>
            </a:r>
            <a:r>
              <a:rPr lang="en-GB" dirty="0"/>
              <a:t>photocatalytic and </a:t>
            </a:r>
            <a:r>
              <a:rPr lang="en-GB" dirty="0" err="1"/>
              <a:t>photoelectrochemical</a:t>
            </a:r>
            <a:r>
              <a:rPr lang="en-GB" dirty="0"/>
              <a:t> </a:t>
            </a:r>
            <a:r>
              <a:rPr lang="en-GB" dirty="0" smtClean="0"/>
              <a:t>assessment </a:t>
            </a:r>
            <a:endParaRPr lang="pl-PL" dirty="0" smtClean="0"/>
          </a:p>
          <a:p>
            <a:r>
              <a:rPr lang="pl-PL" dirty="0" smtClean="0"/>
              <a:t>The </a:t>
            </a:r>
            <a:r>
              <a:rPr lang="pl-PL" dirty="0" err="1"/>
              <a:t>produced</a:t>
            </a:r>
            <a:r>
              <a:rPr lang="pl-PL" dirty="0"/>
              <a:t> </a:t>
            </a:r>
            <a:r>
              <a:rPr lang="pl-PL" dirty="0" err="1"/>
              <a:t>catalysts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allow</a:t>
            </a:r>
            <a:r>
              <a:rPr lang="pl-PL" dirty="0"/>
              <a:t> to </a:t>
            </a:r>
            <a:r>
              <a:rPr lang="pl-PL" dirty="0" err="1"/>
              <a:t>convert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least</a:t>
            </a:r>
            <a:r>
              <a:rPr lang="pl-PL" dirty="0"/>
              <a:t> 10 </a:t>
            </a:r>
            <a:r>
              <a:rPr lang="pl-PL" dirty="0" err="1" smtClean="0"/>
              <a:t>micromol</a:t>
            </a:r>
            <a:r>
              <a:rPr lang="pl-PL" dirty="0" smtClean="0"/>
              <a:t> </a:t>
            </a:r>
            <a:r>
              <a:rPr lang="pl-PL" dirty="0"/>
              <a:t>of CO</a:t>
            </a:r>
            <a:r>
              <a:rPr lang="pl-PL" baseline="-25000" dirty="0"/>
              <a:t>2</a:t>
            </a:r>
            <a:r>
              <a:rPr lang="pl-PL" dirty="0"/>
              <a:t>/g/h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ambient</a:t>
            </a:r>
            <a:r>
              <a:rPr lang="pl-PL" dirty="0"/>
              <a:t> </a:t>
            </a:r>
            <a:r>
              <a:rPr lang="pl-PL" dirty="0" err="1"/>
              <a:t>conditions</a:t>
            </a:r>
            <a:r>
              <a:rPr lang="pl-PL" dirty="0"/>
              <a:t> </a:t>
            </a:r>
            <a:r>
              <a:rPr lang="pl-PL" dirty="0" err="1"/>
              <a:t>under</a:t>
            </a:r>
            <a:r>
              <a:rPr lang="pl-PL" dirty="0"/>
              <a:t> UV and to </a:t>
            </a:r>
            <a:r>
              <a:rPr lang="pl-PL" dirty="0" err="1"/>
              <a:t>maintain</a:t>
            </a:r>
            <a:r>
              <a:rPr lang="pl-PL" dirty="0"/>
              <a:t> the </a:t>
            </a:r>
            <a:r>
              <a:rPr lang="pl-PL" dirty="0" err="1"/>
              <a:t>stable</a:t>
            </a:r>
            <a:r>
              <a:rPr lang="pl-PL" dirty="0"/>
              <a:t> </a:t>
            </a:r>
            <a:r>
              <a:rPr lang="pl-PL" dirty="0" err="1"/>
              <a:t>activity</a:t>
            </a:r>
            <a:r>
              <a:rPr lang="pl-PL" dirty="0"/>
              <a:t> for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least</a:t>
            </a:r>
            <a:r>
              <a:rPr lang="pl-PL" dirty="0"/>
              <a:t> 200 </a:t>
            </a:r>
            <a:r>
              <a:rPr lang="pl-PL" dirty="0" smtClean="0"/>
              <a:t>h</a:t>
            </a:r>
          </a:p>
          <a:p>
            <a:r>
              <a:rPr lang="pl-PL" dirty="0" smtClean="0"/>
              <a:t>M</a:t>
            </a:r>
            <a:r>
              <a:rPr lang="en-GB" dirty="0" err="1" smtClean="0"/>
              <a:t>athematical</a:t>
            </a:r>
            <a:r>
              <a:rPr lang="en-GB" dirty="0" smtClean="0"/>
              <a:t> </a:t>
            </a:r>
            <a:r>
              <a:rPr lang="en-GB" dirty="0"/>
              <a:t>modelling will be </a:t>
            </a:r>
            <a:r>
              <a:rPr lang="en-GB" dirty="0" smtClean="0"/>
              <a:t>applied </a:t>
            </a:r>
            <a:r>
              <a:rPr lang="en-GB" dirty="0"/>
              <a:t>for materials selection and engineering optimisation enabling the technology development process to proceed more quickly. </a:t>
            </a:r>
            <a:endParaRPr lang="pl-PL" dirty="0" smtClean="0"/>
          </a:p>
          <a:p>
            <a:r>
              <a:rPr lang="en-GB" dirty="0" smtClean="0"/>
              <a:t>Large-scale </a:t>
            </a:r>
            <a:r>
              <a:rPr lang="en-GB" dirty="0"/>
              <a:t>laboratory photochemical and electrochemical reactors will be designed and </a:t>
            </a:r>
            <a:r>
              <a:rPr lang="en-GB" dirty="0" smtClean="0"/>
              <a:t>produced</a:t>
            </a:r>
            <a:endParaRPr lang="pl-PL" dirty="0" smtClean="0"/>
          </a:p>
          <a:p>
            <a:r>
              <a:rPr lang="pl-PL" dirty="0" smtClean="0"/>
              <a:t>D</a:t>
            </a:r>
            <a:r>
              <a:rPr lang="en-GB" dirty="0" err="1" smtClean="0"/>
              <a:t>etailed</a:t>
            </a:r>
            <a:r>
              <a:rPr lang="en-GB" dirty="0" smtClean="0"/>
              <a:t> </a:t>
            </a:r>
            <a:r>
              <a:rPr lang="en-GB" dirty="0"/>
              <a:t>environmental assessment of the new materials during the development stage, with the aim of identifying those materials which pose the least risk from a human health and environmental </a:t>
            </a:r>
            <a:r>
              <a:rPr lang="en-GB" dirty="0" smtClean="0"/>
              <a:t>perspective</a:t>
            </a:r>
            <a:endParaRPr lang="pl-PL" dirty="0" smtClean="0"/>
          </a:p>
          <a:p>
            <a:r>
              <a:rPr lang="pl-PL" dirty="0" err="1" smtClean="0"/>
              <a:t>Dissemination</a:t>
            </a:r>
            <a:r>
              <a:rPr lang="pl-PL" dirty="0" smtClean="0"/>
              <a:t> of </a:t>
            </a:r>
            <a:r>
              <a:rPr lang="pl-PL" dirty="0" err="1" smtClean="0"/>
              <a:t>knowledge</a:t>
            </a:r>
            <a:r>
              <a:rPr lang="pl-PL" dirty="0" smtClean="0"/>
              <a:t> – </a:t>
            </a:r>
            <a:r>
              <a:rPr lang="pl-PL" dirty="0" err="1" smtClean="0"/>
              <a:t>publications</a:t>
            </a:r>
            <a:r>
              <a:rPr lang="pl-PL" dirty="0" smtClean="0"/>
              <a:t> and </a:t>
            </a:r>
            <a:r>
              <a:rPr lang="pl-PL" dirty="0" err="1" smtClean="0"/>
              <a:t>conferences</a:t>
            </a:r>
            <a:endParaRPr lang="pl-PL" dirty="0" smtClean="0"/>
          </a:p>
          <a:p>
            <a:r>
              <a:rPr lang="pl-PL" dirty="0" err="1" smtClean="0"/>
              <a:t>Involvement</a:t>
            </a:r>
            <a:r>
              <a:rPr lang="pl-PL" dirty="0" smtClean="0"/>
              <a:t> of </a:t>
            </a:r>
            <a:r>
              <a:rPr lang="pl-PL" dirty="0" err="1" smtClean="0"/>
              <a:t>MSc</a:t>
            </a:r>
            <a:r>
              <a:rPr lang="pl-PL" dirty="0" smtClean="0"/>
              <a:t> and </a:t>
            </a:r>
            <a:r>
              <a:rPr lang="pl-PL" dirty="0" err="1" smtClean="0"/>
              <a:t>PhD</a:t>
            </a:r>
            <a:r>
              <a:rPr lang="pl-PL" dirty="0" smtClean="0"/>
              <a:t> </a:t>
            </a:r>
            <a:r>
              <a:rPr lang="pl-PL" dirty="0" err="1" smtClean="0"/>
              <a:t>students</a:t>
            </a:r>
            <a:r>
              <a:rPr lang="pl-PL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525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e">
  <a:themeElements>
    <a:clrScheme name="">
      <a:dk1>
        <a:srgbClr val="000000"/>
      </a:dk1>
      <a:lt1>
        <a:srgbClr val="FFFFFF"/>
      </a:lt1>
      <a:dk2>
        <a:srgbClr val="1E1E1C"/>
      </a:dk2>
      <a:lt2>
        <a:srgbClr val="0F3C74"/>
      </a:lt2>
      <a:accent1>
        <a:srgbClr val="0F3C74"/>
      </a:accent1>
      <a:accent2>
        <a:srgbClr val="D8222C"/>
      </a:accent2>
      <a:accent3>
        <a:srgbClr val="3EAF79"/>
      </a:accent3>
      <a:accent4>
        <a:srgbClr val="FFC000"/>
      </a:accent4>
      <a:accent5>
        <a:srgbClr val="0F3C74"/>
      </a:accent5>
      <a:accent6>
        <a:srgbClr val="3EAF79"/>
      </a:accent6>
      <a:hlink>
        <a:srgbClr val="0F3C74"/>
      </a:hlink>
      <a:folHlink>
        <a:srgbClr val="954F72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_EØSMidlene.potx" id="{2877A2A8-6D65-4BE8-A3B9-A911333E1F70}" vid="{D3D72181-B44E-471C-A438-738F633005D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</TotalTime>
  <Words>857</Words>
  <Application>Microsoft Office PowerPoint</Application>
  <PresentationFormat>Niestandardowy</PresentationFormat>
  <Paragraphs>84</Paragraphs>
  <Slides>12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Office-theme</vt:lpstr>
      <vt:lpstr>Obraz - mapa bitowa</vt:lpstr>
      <vt:lpstr>Photocatalytic and photoelectrochemical carbon dioxide reduction (PhotoRed)</vt:lpstr>
      <vt:lpstr>Photocatalytic and photoelectrochemical carbon dioxide reduction (PhotoRed)</vt:lpstr>
      <vt:lpstr>The aim of the project </vt:lpstr>
      <vt:lpstr>Research methodology/ research approach</vt:lpstr>
      <vt:lpstr>Implemented tasks and research results achieved so far </vt:lpstr>
      <vt:lpstr>Implemented tasks and research results achieved so far</vt:lpstr>
      <vt:lpstr>Implemented tasks and research results achieved so far</vt:lpstr>
      <vt:lpstr>Implemented tasks and research results achieved so far </vt:lpstr>
      <vt:lpstr>Planned project outcomes (long and short term) </vt:lpstr>
      <vt:lpstr>Planned project outcomes (long and short term) </vt:lpstr>
      <vt:lpstr>Acknowledgmenents to all project participants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Office-bruker</dc:creator>
  <cp:lastModifiedBy>Urszula Narkiewicz</cp:lastModifiedBy>
  <cp:revision>31</cp:revision>
  <dcterms:created xsi:type="dcterms:W3CDTF">2017-09-27T10:52:39Z</dcterms:created>
  <dcterms:modified xsi:type="dcterms:W3CDTF">2021-06-14T07:21:15Z</dcterms:modified>
</cp:coreProperties>
</file>